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84" r:id="rId3"/>
    <p:sldId id="286" r:id="rId4"/>
    <p:sldId id="287" r:id="rId5"/>
    <p:sldId id="289" r:id="rId6"/>
    <p:sldId id="290" r:id="rId7"/>
    <p:sldId id="291" r:id="rId8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00"/>
    <a:srgbClr val="A20012"/>
    <a:srgbClr val="1C4885"/>
    <a:srgbClr val="4886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40" autoAdjust="0"/>
    <p:restoredTop sz="94674"/>
  </p:normalViewPr>
  <p:slideViewPr>
    <p:cSldViewPr snapToGrid="0">
      <p:cViewPr>
        <p:scale>
          <a:sx n="86" d="100"/>
          <a:sy n="86" d="100"/>
        </p:scale>
        <p:origin x="60" y="33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AA46FB-DBDC-4998-A3B8-E2D7290CE818}" type="datetimeFigureOut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1D2AB-D8F6-4361-80F7-BCE9DDD1A5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1885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1D2AB-D8F6-4361-80F7-BCE9DDD1A5C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327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1D2AB-D8F6-4361-80F7-BCE9DDD1A5C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957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1D2AB-D8F6-4361-80F7-BCE9DDD1A5C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237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1D2AB-D8F6-4361-80F7-BCE9DDD1A5C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676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8D314E-D00A-4C6E-A00B-846B09FBD27F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F9A37A-BB94-4596-930E-4FE40B9D5EA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833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E158B5-598E-47F9-BD93-615B7303F63E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316925-8EF8-4770-AA56-F99B2AF507B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195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3B0790-2039-4BA6-8F1D-ECDBE65B9DAA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BA6F26-07A6-4F7F-BBE7-362C3A40333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9437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29202F-D98B-40CC-90F7-0485E9F23421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29C799-A8CE-409E-9B24-85FBC622CAD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561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927179-2044-49D6-A4B9-D78D77B4825D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4644A01-BCE5-42BF-9F3E-0A743B7956B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977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8352A4-FACB-4922-91E1-B30B3AEFC9E1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C82D18D-45C7-4CF7-8F35-DD36172847E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196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A8A27E-BBC5-4B41-A445-1F4A9D8925B5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D6ADE76-6116-4D50-A096-0086DE6E1EB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280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71F022-4C64-4C0F-BCD9-6A1F3E8806ED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06208D-24CB-4B6A-8760-62BD73CA338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9399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977F83-991E-4607-86D0-094FC5DD0A21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8F404-4D68-4CF1-A1D1-4545FFCFAAD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5920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154934-AE2D-44F7-B3AC-62AA80DE831E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C547B9B-1766-479B-AA23-B506E2AC126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899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8EAD06-351C-4B25-815A-F9556AF54762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FF7BFB-756C-47A5-9D16-E669BBFD99C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253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DCDA3588-EBCF-4D62-811C-B562E2951D89}" type="datetime1">
              <a:rPr lang="zh-CN" altLang="en-US" smtClean="0"/>
              <a:t>2021/1/6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234056" y="6356350"/>
            <a:ext cx="729343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2400">
                <a:solidFill>
                  <a:srgbClr val="9A0000"/>
                </a:solidFill>
              </a:defRPr>
            </a:lvl1pPr>
          </a:lstStyle>
          <a:p>
            <a:fld id="{F205F109-EF71-431C-AD3A-28C87A55BB43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 bwMode="auto">
          <a:xfrm>
            <a:off x="10873921" y="6248401"/>
            <a:ext cx="493485" cy="609600"/>
          </a:xfrm>
          <a:prstGeom prst="rect">
            <a:avLst/>
          </a:prstGeom>
          <a:solidFill>
            <a:srgbClr val="9A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556" y="6311899"/>
            <a:ext cx="415374" cy="4095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6"/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56" name="文本框 58"/>
          <p:cNvSpPr txBox="1">
            <a:spLocks noChangeArrowheads="1"/>
          </p:cNvSpPr>
          <p:nvPr/>
        </p:nvSpPr>
        <p:spPr bwMode="auto">
          <a:xfrm>
            <a:off x="360740" y="1903615"/>
            <a:ext cx="10235216" cy="2014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zh-CN" sz="4800" b="1" dirty="0">
                <a:solidFill>
                  <a:srgbClr val="9A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C#</a:t>
            </a:r>
            <a:r>
              <a:rPr lang="zh-CN" altLang="en-US" sz="4800" b="1" dirty="0">
                <a:solidFill>
                  <a:srgbClr val="9A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程序设计及其应用</a:t>
            </a:r>
            <a:r>
              <a:rPr lang="en-US" altLang="zh-CN" sz="4800" b="1" dirty="0">
                <a:solidFill>
                  <a:srgbClr val="9A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</a:t>
            </a:r>
            <a:r>
              <a:rPr lang="zh-CN" altLang="en-US" sz="4800" b="1" dirty="0">
                <a:solidFill>
                  <a:srgbClr val="9A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大作业展示</a:t>
            </a:r>
            <a:endParaRPr lang="en-US" altLang="zh-CN" sz="4800" b="1" dirty="0">
              <a:solidFill>
                <a:srgbClr val="9A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4000" b="1" dirty="0">
                <a:solidFill>
                  <a:srgbClr val="9A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zh-CN" altLang="en-US" sz="4000" b="1" dirty="0">
                <a:solidFill>
                  <a:srgbClr val="9A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4000" b="1" dirty="0">
                <a:solidFill>
                  <a:srgbClr val="9A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-US" altLang="zh-CN" sz="4000" b="1" dirty="0" err="1">
                <a:solidFill>
                  <a:srgbClr val="9A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TodoList</a:t>
            </a:r>
            <a:r>
              <a:rPr lang="zh-CN" altLang="en-US" sz="4000" b="1" dirty="0">
                <a:solidFill>
                  <a:srgbClr val="9A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</a:t>
            </a:r>
            <a:endParaRPr lang="en-US" altLang="zh-CN" sz="4000" b="1" dirty="0">
              <a:solidFill>
                <a:srgbClr val="9A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57" name="文本框 59"/>
          <p:cNvSpPr txBox="1">
            <a:spLocks noChangeArrowheads="1"/>
          </p:cNvSpPr>
          <p:nvPr/>
        </p:nvSpPr>
        <p:spPr bwMode="auto">
          <a:xfrm>
            <a:off x="550231" y="5185433"/>
            <a:ext cx="6292850" cy="113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杨昊翔、黎文浩、孙萌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86" y="384017"/>
            <a:ext cx="2921778" cy="82066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342" y="3195847"/>
            <a:ext cx="5260154" cy="3412704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F404-4D68-4CF1-A1D1-4545FFCFAAD6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10"/>
          <p:cNvSpPr txBox="1">
            <a:spLocks noChangeArrowheads="1"/>
          </p:cNvSpPr>
          <p:nvPr/>
        </p:nvSpPr>
        <p:spPr bwMode="auto">
          <a:xfrm>
            <a:off x="455839" y="347185"/>
            <a:ext cx="468221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工作概述</a:t>
            </a:r>
          </a:p>
        </p:txBody>
      </p:sp>
      <p:sp>
        <p:nvSpPr>
          <p:cNvPr id="10" name="矩形 1"/>
          <p:cNvSpPr>
            <a:spLocks noChangeArrowheads="1"/>
          </p:cNvSpPr>
          <p:nvPr/>
        </p:nvSpPr>
        <p:spPr bwMode="auto">
          <a:xfrm>
            <a:off x="0" y="392113"/>
            <a:ext cx="290286" cy="46355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F404-4D68-4CF1-A1D1-4545FFCFAAD6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DC95056-5A9A-4472-804C-1CB3DA7A7EC3}"/>
              </a:ext>
            </a:extLst>
          </p:cNvPr>
          <p:cNvSpPr txBox="1"/>
          <p:nvPr/>
        </p:nvSpPr>
        <p:spPr>
          <a:xfrm>
            <a:off x="145143" y="881115"/>
            <a:ext cx="1187829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+mn-ea"/>
                <a:ea typeface="+mn-ea"/>
              </a:rPr>
              <a:t>·</a:t>
            </a:r>
            <a:r>
              <a:rPr lang="zh-CN" altLang="en-US" sz="4000" dirty="0">
                <a:latin typeface="+mn-ea"/>
                <a:ea typeface="+mn-ea"/>
              </a:rPr>
              <a:t>全程自行设计、完成代码，实现软件</a:t>
            </a:r>
            <a:endParaRPr lang="en-US" altLang="zh-CN" sz="4000" dirty="0">
              <a:latin typeface="+mn-ea"/>
              <a:ea typeface="+mn-ea"/>
            </a:endParaRPr>
          </a:p>
          <a:p>
            <a:endParaRPr lang="en-US" altLang="zh-CN" sz="4000" dirty="0">
              <a:latin typeface="+mn-ea"/>
              <a:ea typeface="+mn-ea"/>
            </a:endParaRPr>
          </a:p>
          <a:p>
            <a:r>
              <a:rPr lang="en-US" altLang="zh-CN" sz="4000" dirty="0">
                <a:latin typeface="+mn-ea"/>
                <a:ea typeface="+mn-ea"/>
              </a:rPr>
              <a:t>·</a:t>
            </a:r>
            <a:r>
              <a:rPr lang="zh-CN" altLang="en-US" sz="4000" dirty="0">
                <a:latin typeface="+mn-ea"/>
                <a:ea typeface="+mn-ea"/>
              </a:rPr>
              <a:t>设计、实现和管理了一个用户文件系统，用来实现</a:t>
            </a:r>
            <a:endParaRPr lang="en-US" altLang="zh-CN" sz="4000" dirty="0">
              <a:latin typeface="+mn-ea"/>
              <a:ea typeface="+mn-ea"/>
            </a:endParaRPr>
          </a:p>
          <a:p>
            <a:r>
              <a:rPr lang="en-US" altLang="zh-CN" sz="4000" dirty="0">
                <a:latin typeface="+mn-ea"/>
                <a:ea typeface="+mn-ea"/>
              </a:rPr>
              <a:t>  </a:t>
            </a:r>
            <a:r>
              <a:rPr lang="zh-CN" altLang="en-US" sz="4000" dirty="0">
                <a:latin typeface="+mn-ea"/>
                <a:ea typeface="+mn-ea"/>
              </a:rPr>
              <a:t>用户数据的存放</a:t>
            </a:r>
            <a:endParaRPr lang="en-US" altLang="zh-CN" sz="4000" dirty="0">
              <a:latin typeface="+mn-ea"/>
              <a:ea typeface="+mn-ea"/>
            </a:endParaRPr>
          </a:p>
          <a:p>
            <a:endParaRPr lang="en-US" altLang="zh-CN" sz="4000" dirty="0">
              <a:latin typeface="+mn-ea"/>
              <a:ea typeface="+mn-ea"/>
            </a:endParaRPr>
          </a:p>
          <a:p>
            <a:r>
              <a:rPr lang="en-US" altLang="zh-CN" sz="4000" dirty="0">
                <a:latin typeface="+mn-ea"/>
                <a:ea typeface="+mn-ea"/>
              </a:rPr>
              <a:t>·</a:t>
            </a:r>
            <a:r>
              <a:rPr lang="zh-CN" altLang="en-US" sz="4000" dirty="0">
                <a:latin typeface="+mn-ea"/>
                <a:ea typeface="+mn-ea"/>
              </a:rPr>
              <a:t>以面向对象为基础，编程完成软件的所有功能</a:t>
            </a:r>
            <a:endParaRPr lang="en-US" altLang="zh-CN" sz="4000" dirty="0">
              <a:latin typeface="+mn-ea"/>
              <a:ea typeface="+mn-ea"/>
            </a:endParaRPr>
          </a:p>
          <a:p>
            <a:endParaRPr lang="en-US" altLang="zh-CN" sz="4000" dirty="0">
              <a:latin typeface="+mn-ea"/>
              <a:ea typeface="+mn-ea"/>
            </a:endParaRPr>
          </a:p>
          <a:p>
            <a:r>
              <a:rPr lang="en-US" altLang="zh-CN" sz="4000" dirty="0">
                <a:latin typeface="+mn-ea"/>
                <a:ea typeface="+mn-ea"/>
              </a:rPr>
              <a:t>·</a:t>
            </a:r>
            <a:r>
              <a:rPr lang="zh-CN" altLang="en-US" sz="4000" dirty="0">
                <a:latin typeface="+mn-ea"/>
                <a:ea typeface="+mn-ea"/>
              </a:rPr>
              <a:t>进行了大量前端工作，使用多种工具自行设计、绘</a:t>
            </a:r>
            <a:endParaRPr lang="en-US" altLang="zh-CN" sz="4000" dirty="0">
              <a:latin typeface="+mn-ea"/>
              <a:ea typeface="+mn-ea"/>
            </a:endParaRPr>
          </a:p>
          <a:p>
            <a:r>
              <a:rPr lang="en-US" altLang="zh-CN" sz="4000" dirty="0">
                <a:latin typeface="+mn-ea"/>
                <a:ea typeface="+mn-ea"/>
              </a:rPr>
              <a:t>  </a:t>
            </a:r>
            <a:r>
              <a:rPr lang="zh-CN" altLang="en-US" sz="4000" dirty="0">
                <a:latin typeface="+mn-ea"/>
                <a:ea typeface="+mn-ea"/>
              </a:rPr>
              <a:t>制并编码了有创意的用户界面</a:t>
            </a:r>
          </a:p>
        </p:txBody>
      </p:sp>
    </p:spTree>
    <p:extLst>
      <p:ext uri="{BB962C8B-B14F-4D97-AF65-F5344CB8AC3E}">
        <p14:creationId xmlns:p14="http://schemas.microsoft.com/office/powerpoint/2010/main" val="1952486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10"/>
          <p:cNvSpPr txBox="1">
            <a:spLocks noChangeArrowheads="1"/>
          </p:cNvSpPr>
          <p:nvPr/>
        </p:nvSpPr>
        <p:spPr bwMode="auto">
          <a:xfrm>
            <a:off x="455839" y="347185"/>
            <a:ext cx="67994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功能与特点</a:t>
            </a:r>
          </a:p>
        </p:txBody>
      </p:sp>
      <p:sp>
        <p:nvSpPr>
          <p:cNvPr id="10" name="矩形 1"/>
          <p:cNvSpPr>
            <a:spLocks noChangeArrowheads="1"/>
          </p:cNvSpPr>
          <p:nvPr/>
        </p:nvSpPr>
        <p:spPr bwMode="auto">
          <a:xfrm>
            <a:off x="0" y="392113"/>
            <a:ext cx="290286" cy="46355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F404-4D68-4CF1-A1D1-4545FFCFAAD6}" type="slidenum">
              <a:rPr lang="zh-CN" altLang="en-US" smtClean="0"/>
              <a:pPr/>
              <a:t>3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7C592F-6C8C-4F82-AD38-9803A05638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0" t="41468" r="26143" b="9336"/>
          <a:stretch/>
        </p:blipFill>
        <p:spPr>
          <a:xfrm>
            <a:off x="853440" y="1152698"/>
            <a:ext cx="3812771" cy="264333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F4D0A95-FA20-46DC-8094-E8DD16AE598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22" t="5183" r="38296" b="45531"/>
          <a:stretch/>
        </p:blipFill>
        <p:spPr>
          <a:xfrm>
            <a:off x="853440" y="4016768"/>
            <a:ext cx="3812771" cy="258248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9E1A26B-2867-4D67-8D92-618F6BA768CE}"/>
              </a:ext>
            </a:extLst>
          </p:cNvPr>
          <p:cNvSpPr txBox="1"/>
          <p:nvPr/>
        </p:nvSpPr>
        <p:spPr>
          <a:xfrm>
            <a:off x="6223462" y="1507375"/>
            <a:ext cx="453874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+mn-ea"/>
                <a:ea typeface="+mn-ea"/>
              </a:rPr>
              <a:t>·</a:t>
            </a:r>
            <a:r>
              <a:rPr lang="zh-CN" altLang="en-US" sz="2000" dirty="0">
                <a:latin typeface="+mn-ea"/>
                <a:ea typeface="+mn-ea"/>
              </a:rPr>
              <a:t>充分改进的市面上现有同类软件的操</a:t>
            </a:r>
            <a:endParaRPr lang="en-US" altLang="zh-CN" sz="2000" dirty="0">
              <a:latin typeface="+mn-ea"/>
              <a:ea typeface="+mn-ea"/>
            </a:endParaRPr>
          </a:p>
          <a:p>
            <a:r>
              <a:rPr lang="en-US" altLang="zh-CN" sz="2000" dirty="0">
                <a:latin typeface="+mn-ea"/>
                <a:ea typeface="+mn-ea"/>
              </a:rPr>
              <a:t>  </a:t>
            </a:r>
            <a:r>
              <a:rPr lang="zh-CN" altLang="en-US" sz="2000" dirty="0">
                <a:latin typeface="+mn-ea"/>
                <a:ea typeface="+mn-ea"/>
              </a:rPr>
              <a:t>作缺点，做到简单、直观和快捷</a:t>
            </a:r>
            <a:endParaRPr lang="en-US" altLang="zh-CN" sz="2000" dirty="0">
              <a:latin typeface="+mn-ea"/>
              <a:ea typeface="+mn-ea"/>
            </a:endParaRPr>
          </a:p>
          <a:p>
            <a:endParaRPr lang="en-US" altLang="zh-CN" sz="2000" dirty="0">
              <a:latin typeface="+mn-ea"/>
              <a:ea typeface="+mn-ea"/>
            </a:endParaRPr>
          </a:p>
          <a:p>
            <a:r>
              <a:rPr lang="en-US" altLang="zh-CN" sz="2000" dirty="0">
                <a:latin typeface="+mn-ea"/>
                <a:ea typeface="+mn-ea"/>
              </a:rPr>
              <a:t>·</a:t>
            </a:r>
            <a:r>
              <a:rPr lang="zh-CN" altLang="en-US" sz="2000" dirty="0">
                <a:latin typeface="+mn-ea"/>
                <a:ea typeface="+mn-ea"/>
              </a:rPr>
              <a:t>列表与日历的展示形式共存</a:t>
            </a:r>
            <a:endParaRPr lang="en-US" altLang="zh-CN" sz="2000" dirty="0">
              <a:latin typeface="+mn-ea"/>
              <a:ea typeface="+mn-ea"/>
            </a:endParaRPr>
          </a:p>
          <a:p>
            <a:endParaRPr lang="en-US" altLang="zh-CN" sz="2000" dirty="0">
              <a:latin typeface="+mn-ea"/>
              <a:ea typeface="+mn-ea"/>
            </a:endParaRPr>
          </a:p>
          <a:p>
            <a:r>
              <a:rPr lang="en-US" altLang="zh-CN" sz="2000" dirty="0">
                <a:latin typeface="+mn-ea"/>
                <a:ea typeface="+mn-ea"/>
              </a:rPr>
              <a:t>·</a:t>
            </a:r>
            <a:r>
              <a:rPr lang="zh-CN" altLang="en-US" sz="2000" dirty="0">
                <a:latin typeface="+mn-ea"/>
                <a:ea typeface="+mn-ea"/>
              </a:rPr>
              <a:t>支持多用户模式，使用账号密码登录</a:t>
            </a:r>
            <a:br>
              <a:rPr lang="en-US" altLang="zh-CN" sz="2000" dirty="0">
                <a:latin typeface="+mn-ea"/>
                <a:ea typeface="+mn-ea"/>
              </a:rPr>
            </a:br>
            <a:endParaRPr lang="en-US" altLang="zh-CN" sz="2000" dirty="0">
              <a:latin typeface="+mn-ea"/>
              <a:ea typeface="+mn-ea"/>
            </a:endParaRPr>
          </a:p>
          <a:p>
            <a:r>
              <a:rPr lang="en-US" altLang="zh-CN" sz="2000" dirty="0">
                <a:latin typeface="+mn-ea"/>
                <a:ea typeface="+mn-ea"/>
              </a:rPr>
              <a:t>·</a:t>
            </a:r>
            <a:r>
              <a:rPr lang="zh-CN" altLang="en-US" sz="2000" dirty="0">
                <a:latin typeface="+mn-ea"/>
                <a:ea typeface="+mn-ea"/>
              </a:rPr>
              <a:t>精心设计的用户界面</a:t>
            </a:r>
            <a:endParaRPr lang="en-US" altLang="zh-CN" sz="2000" dirty="0">
              <a:latin typeface="+mn-ea"/>
              <a:ea typeface="+mn-ea"/>
            </a:endParaRPr>
          </a:p>
          <a:p>
            <a:endParaRPr lang="en-US" altLang="zh-CN" sz="2000" dirty="0">
              <a:latin typeface="+mn-ea"/>
              <a:ea typeface="+mn-ea"/>
            </a:endParaRPr>
          </a:p>
          <a:p>
            <a:r>
              <a:rPr lang="en-US" altLang="zh-CN" sz="2000" dirty="0">
                <a:latin typeface="+mn-ea"/>
                <a:ea typeface="+mn-ea"/>
              </a:rPr>
              <a:t>·</a:t>
            </a:r>
            <a:r>
              <a:rPr lang="zh-CN" altLang="en-US" sz="2000" dirty="0">
                <a:latin typeface="+mn-ea"/>
                <a:ea typeface="+mn-ea"/>
              </a:rPr>
              <a:t>后端数据库选项繁多，有利于为后续   </a:t>
            </a:r>
            <a:endParaRPr lang="en-US" altLang="zh-CN" sz="2000" dirty="0">
              <a:latin typeface="+mn-ea"/>
              <a:ea typeface="+mn-ea"/>
            </a:endParaRPr>
          </a:p>
          <a:p>
            <a:r>
              <a:rPr lang="en-US" altLang="zh-CN" sz="2000" dirty="0">
                <a:latin typeface="+mn-ea"/>
                <a:ea typeface="+mn-ea"/>
              </a:rPr>
              <a:t>  </a:t>
            </a:r>
            <a:r>
              <a:rPr lang="zh-CN" altLang="en-US" sz="2000" dirty="0">
                <a:latin typeface="+mn-ea"/>
                <a:ea typeface="+mn-ea"/>
              </a:rPr>
              <a:t>的版本优化，扩展性好</a:t>
            </a:r>
            <a:endParaRPr lang="en-US" altLang="zh-CN" sz="2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78899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10"/>
          <p:cNvSpPr txBox="1">
            <a:spLocks noChangeArrowheads="1"/>
          </p:cNvSpPr>
          <p:nvPr/>
        </p:nvSpPr>
        <p:spPr bwMode="auto">
          <a:xfrm>
            <a:off x="455839" y="347185"/>
            <a:ext cx="67994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程序的模块化实现</a:t>
            </a:r>
          </a:p>
        </p:txBody>
      </p:sp>
      <p:sp>
        <p:nvSpPr>
          <p:cNvPr id="10" name="矩形 1"/>
          <p:cNvSpPr>
            <a:spLocks noChangeArrowheads="1"/>
          </p:cNvSpPr>
          <p:nvPr/>
        </p:nvSpPr>
        <p:spPr bwMode="auto">
          <a:xfrm>
            <a:off x="0" y="392113"/>
            <a:ext cx="290286" cy="46355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F404-4D68-4CF1-A1D1-4545FFCFAAD6}" type="slidenum">
              <a:rPr lang="zh-CN" altLang="en-US" smtClean="0"/>
              <a:pPr/>
              <a:t>4</a:t>
            </a:fld>
            <a:endParaRPr lang="zh-CN" altLang="en-US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7D0E5384-E205-4CC9-8A26-C4AE1BF03F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69" t="18891" r="46376" b="36675"/>
          <a:stretch/>
        </p:blipFill>
        <p:spPr>
          <a:xfrm>
            <a:off x="9295035" y="1133372"/>
            <a:ext cx="1631917" cy="4886272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EFF14BFB-CB55-42F0-9C2E-7833FBAAAD8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95" t="15781" r="58189" b="35929"/>
          <a:stretch/>
        </p:blipFill>
        <p:spPr>
          <a:xfrm>
            <a:off x="6439280" y="1133371"/>
            <a:ext cx="1631918" cy="4850321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EA001775-683C-41D4-B439-E9E4F5F337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09" t="23209" r="31675" b="52832"/>
          <a:stretch/>
        </p:blipFill>
        <p:spPr>
          <a:xfrm>
            <a:off x="769277" y="1169324"/>
            <a:ext cx="2539187" cy="4814368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26163659-7AD5-4E91-B07E-1F9A6874AC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74" t="16051" r="67788" b="44370"/>
          <a:stretch/>
        </p:blipFill>
        <p:spPr>
          <a:xfrm>
            <a:off x="3943803" y="1133372"/>
            <a:ext cx="1673715" cy="488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941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10"/>
          <p:cNvSpPr txBox="1">
            <a:spLocks noChangeArrowheads="1"/>
          </p:cNvSpPr>
          <p:nvPr/>
        </p:nvSpPr>
        <p:spPr bwMode="auto">
          <a:xfrm>
            <a:off x="455839" y="347185"/>
            <a:ext cx="67994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技术和难点</a:t>
            </a:r>
          </a:p>
        </p:txBody>
      </p:sp>
      <p:sp>
        <p:nvSpPr>
          <p:cNvPr id="10" name="矩形 1"/>
          <p:cNvSpPr>
            <a:spLocks noChangeArrowheads="1"/>
          </p:cNvSpPr>
          <p:nvPr/>
        </p:nvSpPr>
        <p:spPr bwMode="auto">
          <a:xfrm>
            <a:off x="0" y="392113"/>
            <a:ext cx="290286" cy="46355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F404-4D68-4CF1-A1D1-4545FFCFAAD6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00B464A-2310-49CB-8C79-CD64C1D4A102}"/>
              </a:ext>
            </a:extLst>
          </p:cNvPr>
          <p:cNvSpPr txBox="1"/>
          <p:nvPr/>
        </p:nvSpPr>
        <p:spPr>
          <a:xfrm>
            <a:off x="1086196" y="1413164"/>
            <a:ext cx="738724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+mn-ea"/>
                <a:ea typeface="+mn-ea"/>
              </a:rPr>
              <a:t>·</a:t>
            </a:r>
            <a:r>
              <a:rPr lang="zh-CN" altLang="en-US" sz="3200" dirty="0">
                <a:latin typeface="+mn-ea"/>
                <a:ea typeface="+mn-ea"/>
              </a:rPr>
              <a:t>全部使用</a:t>
            </a:r>
            <a:r>
              <a:rPr lang="en-US" altLang="zh-CN" sz="3200" dirty="0">
                <a:latin typeface="+mn-ea"/>
                <a:ea typeface="+mn-ea"/>
              </a:rPr>
              <a:t>C#</a:t>
            </a:r>
            <a:r>
              <a:rPr lang="zh-CN" altLang="en-US" sz="3200" dirty="0">
                <a:latin typeface="+mn-ea"/>
                <a:ea typeface="+mn-ea"/>
              </a:rPr>
              <a:t>语言进行面向对象的编程</a:t>
            </a:r>
            <a:endParaRPr lang="en-US" altLang="zh-CN" sz="3200" dirty="0">
              <a:latin typeface="+mn-ea"/>
              <a:ea typeface="+mn-ea"/>
            </a:endParaRPr>
          </a:p>
          <a:p>
            <a:endParaRPr lang="en-US" altLang="zh-CN" sz="3200" dirty="0">
              <a:latin typeface="+mn-ea"/>
              <a:ea typeface="+mn-ea"/>
            </a:endParaRPr>
          </a:p>
          <a:p>
            <a:endParaRPr lang="en-US" altLang="zh-CN" sz="3200" dirty="0">
              <a:latin typeface="+mn-ea"/>
              <a:ea typeface="+mn-ea"/>
            </a:endParaRPr>
          </a:p>
          <a:p>
            <a:r>
              <a:rPr lang="en-US" altLang="zh-CN" sz="3200" dirty="0">
                <a:latin typeface="+mn-ea"/>
                <a:ea typeface="+mn-ea"/>
              </a:rPr>
              <a:t>·</a:t>
            </a:r>
            <a:r>
              <a:rPr lang="zh-CN" altLang="en-US" sz="3200" dirty="0">
                <a:latin typeface="+mn-ea"/>
                <a:ea typeface="+mn-ea"/>
              </a:rPr>
              <a:t>设计用户界面运用了多种绘图工具</a:t>
            </a:r>
            <a:endParaRPr lang="en-US" altLang="zh-CN" sz="3200" dirty="0">
              <a:latin typeface="+mn-ea"/>
              <a:ea typeface="+mn-ea"/>
            </a:endParaRPr>
          </a:p>
          <a:p>
            <a:r>
              <a:rPr lang="en-US" altLang="zh-CN" sz="3200" dirty="0">
                <a:latin typeface="+mn-ea"/>
                <a:ea typeface="+mn-ea"/>
              </a:rPr>
              <a:t>  </a:t>
            </a:r>
            <a:r>
              <a:rPr lang="zh-CN" altLang="en-US" sz="3200" dirty="0">
                <a:latin typeface="+mn-ea"/>
                <a:ea typeface="+mn-ea"/>
              </a:rPr>
              <a:t>（</a:t>
            </a:r>
            <a:r>
              <a:rPr lang="en-US" altLang="zh-CN" sz="3200" dirty="0">
                <a:latin typeface="+mn-ea"/>
                <a:ea typeface="+mn-ea"/>
              </a:rPr>
              <a:t>PS</a:t>
            </a:r>
            <a:r>
              <a:rPr lang="zh-CN" altLang="en-US" sz="3200" dirty="0">
                <a:latin typeface="+mn-ea"/>
                <a:ea typeface="+mn-ea"/>
              </a:rPr>
              <a:t>等）</a:t>
            </a:r>
            <a:endParaRPr lang="en-US" altLang="zh-CN" sz="3200" dirty="0">
              <a:latin typeface="+mn-ea"/>
              <a:ea typeface="+mn-ea"/>
            </a:endParaRPr>
          </a:p>
          <a:p>
            <a:endParaRPr lang="en-US" altLang="zh-CN" sz="3200" dirty="0">
              <a:latin typeface="+mn-ea"/>
              <a:ea typeface="+mn-ea"/>
            </a:endParaRPr>
          </a:p>
          <a:p>
            <a:endParaRPr lang="en-US" altLang="zh-CN" sz="3200" dirty="0">
              <a:latin typeface="+mn-ea"/>
              <a:ea typeface="+mn-ea"/>
            </a:endParaRPr>
          </a:p>
          <a:p>
            <a:r>
              <a:rPr lang="en-US" altLang="zh-CN" sz="3200" dirty="0">
                <a:latin typeface="+mn-ea"/>
                <a:ea typeface="+mn-ea"/>
              </a:rPr>
              <a:t>·</a:t>
            </a:r>
            <a:r>
              <a:rPr lang="zh-CN" altLang="en-US" sz="3200" dirty="0">
                <a:latin typeface="+mn-ea"/>
                <a:ea typeface="+mn-ea"/>
              </a:rPr>
              <a:t>以本地文件的形式维护数据库</a:t>
            </a:r>
          </a:p>
        </p:txBody>
      </p:sp>
    </p:spTree>
    <p:extLst>
      <p:ext uri="{BB962C8B-B14F-4D97-AF65-F5344CB8AC3E}">
        <p14:creationId xmlns:p14="http://schemas.microsoft.com/office/powerpoint/2010/main" val="277989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10"/>
          <p:cNvSpPr txBox="1">
            <a:spLocks noChangeArrowheads="1"/>
          </p:cNvSpPr>
          <p:nvPr/>
        </p:nvSpPr>
        <p:spPr bwMode="auto">
          <a:xfrm>
            <a:off x="455839" y="347185"/>
            <a:ext cx="67994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扩展方向</a:t>
            </a:r>
          </a:p>
        </p:txBody>
      </p:sp>
      <p:sp>
        <p:nvSpPr>
          <p:cNvPr id="10" name="矩形 1"/>
          <p:cNvSpPr>
            <a:spLocks noChangeArrowheads="1"/>
          </p:cNvSpPr>
          <p:nvPr/>
        </p:nvSpPr>
        <p:spPr bwMode="auto">
          <a:xfrm>
            <a:off x="0" y="392113"/>
            <a:ext cx="290286" cy="46355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F404-4D68-4CF1-A1D1-4545FFCFAAD6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FF726C2-B3B7-4985-8D36-C772F1E93A51}"/>
              </a:ext>
            </a:extLst>
          </p:cNvPr>
          <p:cNvSpPr txBox="1"/>
          <p:nvPr/>
        </p:nvSpPr>
        <p:spPr>
          <a:xfrm>
            <a:off x="931024" y="1659285"/>
            <a:ext cx="88835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+mn-ea"/>
                <a:ea typeface="+mn-ea"/>
              </a:rPr>
              <a:t>·</a:t>
            </a:r>
            <a:r>
              <a:rPr lang="zh-CN" altLang="en-US" sz="3200" dirty="0">
                <a:latin typeface="+mn-ea"/>
                <a:ea typeface="+mn-ea"/>
              </a:rPr>
              <a:t>数据库为多种可扩展的功能预留的数据项，</a:t>
            </a:r>
            <a:endParaRPr lang="en-US" altLang="zh-CN" sz="3200" dirty="0">
              <a:latin typeface="+mn-ea"/>
              <a:ea typeface="+mn-ea"/>
            </a:endParaRPr>
          </a:p>
          <a:p>
            <a:r>
              <a:rPr lang="en-US" altLang="zh-CN" sz="3200" dirty="0">
                <a:latin typeface="+mn-ea"/>
                <a:ea typeface="+mn-ea"/>
              </a:rPr>
              <a:t>  </a:t>
            </a:r>
            <a:r>
              <a:rPr lang="zh-CN" altLang="en-US" sz="3200" dirty="0">
                <a:latin typeface="+mn-ea"/>
                <a:ea typeface="+mn-ea"/>
              </a:rPr>
              <a:t>如增加闹钟、划分子事件、给事件分类等</a:t>
            </a:r>
            <a:endParaRPr lang="en-US" altLang="zh-CN" sz="3200" dirty="0">
              <a:latin typeface="+mn-ea"/>
              <a:ea typeface="+mn-ea"/>
            </a:endParaRPr>
          </a:p>
          <a:p>
            <a:endParaRPr lang="en-US" altLang="zh-CN" sz="3200" dirty="0">
              <a:latin typeface="+mn-ea"/>
              <a:ea typeface="+mn-ea"/>
            </a:endParaRPr>
          </a:p>
          <a:p>
            <a:r>
              <a:rPr lang="en-US" altLang="zh-CN" sz="3200" dirty="0">
                <a:latin typeface="+mn-ea"/>
                <a:ea typeface="+mn-ea"/>
              </a:rPr>
              <a:t>·</a:t>
            </a:r>
            <a:r>
              <a:rPr lang="zh-CN" altLang="en-US" sz="3200" dirty="0">
                <a:latin typeface="+mn-ea"/>
                <a:ea typeface="+mn-ea"/>
              </a:rPr>
              <a:t>可以增加更多的交互功能，如触屏操作、拖拽</a:t>
            </a:r>
            <a:endParaRPr lang="en-US" altLang="zh-CN" sz="3200" dirty="0">
              <a:latin typeface="+mn-ea"/>
              <a:ea typeface="+mn-ea"/>
            </a:endParaRPr>
          </a:p>
          <a:p>
            <a:r>
              <a:rPr lang="en-US" altLang="zh-CN" sz="3200" dirty="0">
                <a:latin typeface="+mn-ea"/>
                <a:ea typeface="+mn-ea"/>
              </a:rPr>
              <a:t>  </a:t>
            </a:r>
            <a:r>
              <a:rPr lang="zh-CN" altLang="en-US" sz="3200" dirty="0">
                <a:latin typeface="+mn-ea"/>
                <a:ea typeface="+mn-ea"/>
              </a:rPr>
              <a:t>等等，增强其在移动端的可操作性</a:t>
            </a:r>
            <a:endParaRPr lang="en-US" altLang="zh-CN" sz="3200" dirty="0">
              <a:latin typeface="+mn-ea"/>
              <a:ea typeface="+mn-ea"/>
            </a:endParaRPr>
          </a:p>
          <a:p>
            <a:endParaRPr lang="en-US" altLang="zh-CN" sz="3200" dirty="0">
              <a:latin typeface="+mn-ea"/>
              <a:ea typeface="+mn-ea"/>
            </a:endParaRPr>
          </a:p>
          <a:p>
            <a:r>
              <a:rPr lang="en-US" altLang="zh-CN" sz="3200" dirty="0">
                <a:latin typeface="+mn-ea"/>
                <a:ea typeface="+mn-ea"/>
              </a:rPr>
              <a:t>·</a:t>
            </a:r>
            <a:r>
              <a:rPr lang="zh-CN" altLang="en-US" sz="3200" dirty="0">
                <a:latin typeface="+mn-ea"/>
                <a:ea typeface="+mn-ea"/>
              </a:rPr>
              <a:t>可以增加网络接口，实现云端服务</a:t>
            </a:r>
          </a:p>
        </p:txBody>
      </p:sp>
    </p:spTree>
    <p:extLst>
      <p:ext uri="{BB962C8B-B14F-4D97-AF65-F5344CB8AC3E}">
        <p14:creationId xmlns:p14="http://schemas.microsoft.com/office/powerpoint/2010/main" val="3421575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6"/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9A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56" name="文本框 58"/>
          <p:cNvSpPr txBox="1">
            <a:spLocks noChangeArrowheads="1"/>
          </p:cNvSpPr>
          <p:nvPr/>
        </p:nvSpPr>
        <p:spPr bwMode="auto">
          <a:xfrm>
            <a:off x="360740" y="1903615"/>
            <a:ext cx="10235216" cy="10698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4800" b="1" dirty="0">
                <a:solidFill>
                  <a:srgbClr val="9A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  <a:endParaRPr lang="en-US" altLang="zh-CN" sz="4000" b="1" dirty="0">
              <a:solidFill>
                <a:srgbClr val="9A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57" name="文本框 59"/>
          <p:cNvSpPr txBox="1">
            <a:spLocks noChangeArrowheads="1"/>
          </p:cNvSpPr>
          <p:nvPr/>
        </p:nvSpPr>
        <p:spPr bwMode="auto">
          <a:xfrm>
            <a:off x="550231" y="5185433"/>
            <a:ext cx="6292850" cy="113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杨昊翔、黎文浩、孙萌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86" y="384017"/>
            <a:ext cx="2921778" cy="82066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342" y="3195847"/>
            <a:ext cx="5260154" cy="3412704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F404-4D68-4CF1-A1D1-4545FFCFAAD6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778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</TotalTime>
  <Pages>0</Pages>
  <Words>282</Words>
  <Characters>0</Characters>
  <Application>Microsoft Office PowerPoint</Application>
  <DocSecurity>0</DocSecurity>
  <PresentationFormat>宽屏</PresentationFormat>
  <Lines>0</Lines>
  <Paragraphs>57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黎文浩</cp:lastModifiedBy>
  <cp:revision>38</cp:revision>
  <dcterms:created xsi:type="dcterms:W3CDTF">2015-07-17T02:38:59Z</dcterms:created>
  <dcterms:modified xsi:type="dcterms:W3CDTF">2021-01-06T15:27:41Z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